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notesMasterIdLst>
    <p:notesMasterId r:id="rId8"/>
  </p:notesMasterIdLst>
  <p:sldIdLst>
    <p:sldId id="258" r:id="rId2"/>
    <p:sldId id="371" r:id="rId3"/>
    <p:sldId id="372" r:id="rId4"/>
    <p:sldId id="373" r:id="rId5"/>
    <p:sldId id="374" r:id="rId6"/>
    <p:sldId id="375"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BB1F"/>
    <a:srgbClr val="DF5C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44" autoAdjust="0"/>
  </p:normalViewPr>
  <p:slideViewPr>
    <p:cSldViewPr snapToGrid="0" snapToObjects="1">
      <p:cViewPr>
        <p:scale>
          <a:sx n="90" d="100"/>
          <a:sy n="90" d="100"/>
        </p:scale>
        <p:origin x="-30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D9CF6F-7163-FF4B-AA1B-64FEA857970F}" type="datetimeFigureOut">
              <a:rPr lang="en-US" smtClean="0"/>
              <a:t>8/26/16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1E17CB-0261-2940-AA69-AEE53FBC6453}" type="slidenum">
              <a:rPr lang="en-US" smtClean="0"/>
              <a:t>‹#›</a:t>
            </a:fld>
            <a:endParaRPr lang="en-US"/>
          </a:p>
        </p:txBody>
      </p:sp>
    </p:spTree>
    <p:extLst>
      <p:ext uri="{BB962C8B-B14F-4D97-AF65-F5344CB8AC3E}">
        <p14:creationId xmlns:p14="http://schemas.microsoft.com/office/powerpoint/2010/main" val="39662082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Please Note: The</a:t>
            </a:r>
            <a:r>
              <a:rPr lang="en-US" sz="1200" baseline="0" dirty="0" smtClean="0"/>
              <a:t> file contains stock imagery that The Walking Classroom has purchased the right to use. These images are not free to use. Thank you! </a:t>
            </a:r>
          </a:p>
          <a:p>
            <a:endParaRPr lang="en-US" dirty="0"/>
          </a:p>
        </p:txBody>
      </p:sp>
      <p:sp>
        <p:nvSpPr>
          <p:cNvPr id="4" name="Slide Number Placeholder 3"/>
          <p:cNvSpPr>
            <a:spLocks noGrp="1"/>
          </p:cNvSpPr>
          <p:nvPr>
            <p:ph type="sldNum" sz="quarter" idx="10"/>
          </p:nvPr>
        </p:nvSpPr>
        <p:spPr/>
        <p:txBody>
          <a:bodyPr/>
          <a:lstStyle/>
          <a:p>
            <a:fld id="{A61E17CB-0261-2940-AA69-AEE53FBC6453}" type="slidenum">
              <a:rPr lang="en-US" smtClean="0"/>
              <a:t>1</a:t>
            </a:fld>
            <a:endParaRPr lang="en-US"/>
          </a:p>
        </p:txBody>
      </p:sp>
    </p:spTree>
    <p:extLst>
      <p:ext uri="{BB962C8B-B14F-4D97-AF65-F5344CB8AC3E}">
        <p14:creationId xmlns:p14="http://schemas.microsoft.com/office/powerpoint/2010/main" val="56297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C85831-7943-A54B-87D7-066537E06B71}" type="datetimeFigureOut">
              <a:rPr lang="en-US" smtClean="0"/>
              <a:t>8/26/16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70180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85831-7943-A54B-87D7-066537E06B71}" type="datetimeFigureOut">
              <a:rPr lang="en-US" smtClean="0"/>
              <a:t>8/26/16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A7925-2344-1C4B-B309-F56CC1B7E02C}" type="slidenum">
              <a:rPr lang="en-US" smtClean="0"/>
              <a:t>‹#›</a:t>
            </a:fld>
            <a:endParaRPr lang="en-US"/>
          </a:p>
        </p:txBody>
      </p:sp>
    </p:spTree>
    <p:extLst>
      <p:ext uri="{BB962C8B-B14F-4D97-AF65-F5344CB8AC3E}">
        <p14:creationId xmlns:p14="http://schemas.microsoft.com/office/powerpoint/2010/main" val="415300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85831-7943-A54B-87D7-066537E06B71}" type="datetimeFigureOut">
              <a:rPr lang="en-US" smtClean="0"/>
              <a:t>8/26/16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A7925-2344-1C4B-B309-F56CC1B7E02C}" type="slidenum">
              <a:rPr lang="en-US" smtClean="0"/>
              <a:t>‹#›</a:t>
            </a:fld>
            <a:endParaRPr lang="en-US"/>
          </a:p>
        </p:txBody>
      </p:sp>
    </p:spTree>
    <p:extLst>
      <p:ext uri="{BB962C8B-B14F-4D97-AF65-F5344CB8AC3E}">
        <p14:creationId xmlns:p14="http://schemas.microsoft.com/office/powerpoint/2010/main" val="78496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85831-7943-A54B-87D7-066537E06B71}" type="datetimeFigureOut">
              <a:rPr lang="en-US" smtClean="0"/>
              <a:t>8/26/16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A7925-2344-1C4B-B309-F56CC1B7E02C}" type="slidenum">
              <a:rPr lang="en-US" smtClean="0"/>
              <a:t>‹#›</a:t>
            </a:fld>
            <a:endParaRPr lang="en-US"/>
          </a:p>
        </p:txBody>
      </p:sp>
    </p:spTree>
    <p:extLst>
      <p:ext uri="{BB962C8B-B14F-4D97-AF65-F5344CB8AC3E}">
        <p14:creationId xmlns:p14="http://schemas.microsoft.com/office/powerpoint/2010/main" val="169742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85831-7943-A54B-87D7-066537E06B71}" type="datetimeFigureOut">
              <a:rPr lang="en-US" smtClean="0"/>
              <a:t>8/26/16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A7925-2344-1C4B-B309-F56CC1B7E02C}" type="slidenum">
              <a:rPr lang="en-US" smtClean="0"/>
              <a:t>‹#›</a:t>
            </a:fld>
            <a:endParaRPr lang="en-US"/>
          </a:p>
        </p:txBody>
      </p:sp>
    </p:spTree>
    <p:extLst>
      <p:ext uri="{BB962C8B-B14F-4D97-AF65-F5344CB8AC3E}">
        <p14:creationId xmlns:p14="http://schemas.microsoft.com/office/powerpoint/2010/main" val="18655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85831-7943-A54B-87D7-066537E06B71}" type="datetimeFigureOut">
              <a:rPr lang="en-US" smtClean="0"/>
              <a:t>8/26/16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A7925-2344-1C4B-B309-F56CC1B7E02C}" type="slidenum">
              <a:rPr lang="en-US" smtClean="0"/>
              <a:t>‹#›</a:t>
            </a:fld>
            <a:endParaRPr lang="en-US"/>
          </a:p>
        </p:txBody>
      </p:sp>
    </p:spTree>
    <p:extLst>
      <p:ext uri="{BB962C8B-B14F-4D97-AF65-F5344CB8AC3E}">
        <p14:creationId xmlns:p14="http://schemas.microsoft.com/office/powerpoint/2010/main" val="121766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85831-7943-A54B-87D7-066537E06B71}" type="datetimeFigureOut">
              <a:rPr lang="en-US" smtClean="0"/>
              <a:t>8/26/16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A7925-2344-1C4B-B309-F56CC1B7E02C}" type="slidenum">
              <a:rPr lang="en-US" smtClean="0"/>
              <a:t>‹#›</a:t>
            </a:fld>
            <a:endParaRPr lang="en-US"/>
          </a:p>
        </p:txBody>
      </p:sp>
    </p:spTree>
    <p:extLst>
      <p:ext uri="{BB962C8B-B14F-4D97-AF65-F5344CB8AC3E}">
        <p14:creationId xmlns:p14="http://schemas.microsoft.com/office/powerpoint/2010/main" val="293785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85831-7943-A54B-87D7-066537E06B71}" type="datetimeFigureOut">
              <a:rPr lang="en-US" smtClean="0"/>
              <a:t>8/26/16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A7925-2344-1C4B-B309-F56CC1B7E02C}" type="slidenum">
              <a:rPr lang="en-US" smtClean="0"/>
              <a:t>‹#›</a:t>
            </a:fld>
            <a:endParaRPr lang="en-US"/>
          </a:p>
        </p:txBody>
      </p:sp>
    </p:spTree>
    <p:extLst>
      <p:ext uri="{BB962C8B-B14F-4D97-AF65-F5344CB8AC3E}">
        <p14:creationId xmlns:p14="http://schemas.microsoft.com/office/powerpoint/2010/main" val="131296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85831-7943-A54B-87D7-066537E06B71}" type="datetimeFigureOut">
              <a:rPr lang="en-US" smtClean="0"/>
              <a:t>8/26/16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A7925-2344-1C4B-B309-F56CC1B7E02C}" type="slidenum">
              <a:rPr lang="en-US" smtClean="0"/>
              <a:t>‹#›</a:t>
            </a:fld>
            <a:endParaRPr lang="en-US"/>
          </a:p>
        </p:txBody>
      </p:sp>
    </p:spTree>
    <p:extLst>
      <p:ext uri="{BB962C8B-B14F-4D97-AF65-F5344CB8AC3E}">
        <p14:creationId xmlns:p14="http://schemas.microsoft.com/office/powerpoint/2010/main" val="129623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85831-7943-A54B-87D7-066537E06B71}" type="datetimeFigureOut">
              <a:rPr lang="en-US" smtClean="0"/>
              <a:t>8/26/16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82429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85831-7943-A54B-87D7-066537E06B71}" type="datetimeFigureOut">
              <a:rPr lang="en-US" smtClean="0"/>
              <a:t>8/26/16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A7925-2344-1C4B-B309-F56CC1B7E02C}" type="slidenum">
              <a:rPr lang="en-US" smtClean="0"/>
              <a:t>‹#›</a:t>
            </a:fld>
            <a:endParaRPr lang="en-US"/>
          </a:p>
        </p:txBody>
      </p:sp>
    </p:spTree>
    <p:extLst>
      <p:ext uri="{BB962C8B-B14F-4D97-AF65-F5344CB8AC3E}">
        <p14:creationId xmlns:p14="http://schemas.microsoft.com/office/powerpoint/2010/main" val="4102660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85831-7943-A54B-87D7-066537E06B71}" type="datetimeFigureOut">
              <a:rPr lang="en-US" smtClean="0"/>
              <a:t>8/26/16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A7925-2344-1C4B-B309-F56CC1B7E02C}" type="slidenum">
              <a:rPr lang="en-US" smtClean="0"/>
              <a:t>‹#›</a:t>
            </a:fld>
            <a:endParaRPr lang="en-US"/>
          </a:p>
        </p:txBody>
      </p:sp>
    </p:spTree>
    <p:extLst>
      <p:ext uri="{BB962C8B-B14F-4D97-AF65-F5344CB8AC3E}">
        <p14:creationId xmlns:p14="http://schemas.microsoft.com/office/powerpoint/2010/main" val="44301878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43385" y="1917488"/>
            <a:ext cx="2650934" cy="4614332"/>
          </a:xfrm>
          <a:prstGeom prst="rect">
            <a:avLst/>
          </a:prstGeom>
        </p:spPr>
      </p:pic>
      <p:sp>
        <p:nvSpPr>
          <p:cNvPr id="12" name="Rectangle 11"/>
          <p:cNvSpPr/>
          <p:nvPr/>
        </p:nvSpPr>
        <p:spPr>
          <a:xfrm>
            <a:off x="179294" y="400383"/>
            <a:ext cx="8791917" cy="1446550"/>
          </a:xfrm>
          <a:prstGeom prst="rect">
            <a:avLst/>
          </a:prstGeom>
        </p:spPr>
        <p:txBody>
          <a:bodyPr wrap="square">
            <a:spAutoFit/>
          </a:bodyPr>
          <a:lstStyle/>
          <a:p>
            <a:pPr algn="ctr"/>
            <a:r>
              <a:rPr lang="en-US" sz="4400" dirty="0">
                <a:ln w="10541" cmpd="sng">
                  <a:noFill/>
                  <a:prstDash val="solid"/>
                </a:ln>
                <a:solidFill>
                  <a:srgbClr val="7CBB42"/>
                </a:solidFill>
                <a:latin typeface="Century Gothic"/>
                <a:cs typeface="Century Gothic"/>
              </a:rPr>
              <a:t>5</a:t>
            </a:r>
            <a:r>
              <a:rPr lang="en-US" sz="4400" baseline="30000" dirty="0" smtClean="0">
                <a:ln w="10541" cmpd="sng">
                  <a:noFill/>
                  <a:prstDash val="solid"/>
                </a:ln>
                <a:solidFill>
                  <a:srgbClr val="7CBB42"/>
                </a:solidFill>
                <a:latin typeface="Century Gothic"/>
                <a:cs typeface="Century Gothic"/>
              </a:rPr>
              <a:t>th</a:t>
            </a:r>
            <a:r>
              <a:rPr lang="en-US" sz="4400" dirty="0" smtClean="0">
                <a:ln w="10541" cmpd="sng">
                  <a:noFill/>
                  <a:prstDash val="solid"/>
                </a:ln>
                <a:solidFill>
                  <a:srgbClr val="7CBB42"/>
                </a:solidFill>
                <a:latin typeface="Century Gothic"/>
                <a:cs typeface="Century Gothic"/>
              </a:rPr>
              <a:t> grade Podcasts</a:t>
            </a:r>
          </a:p>
          <a:p>
            <a:pPr algn="ctr"/>
            <a:r>
              <a:rPr lang="en-US" sz="4400" dirty="0" smtClean="0">
                <a:ln w="10541" cmpd="sng">
                  <a:noFill/>
                  <a:prstDash val="solid"/>
                </a:ln>
                <a:solidFill>
                  <a:srgbClr val="7CBB42"/>
                </a:solidFill>
                <a:latin typeface="Century Gothic"/>
                <a:cs typeface="Century Gothic"/>
              </a:rPr>
              <a:t>Unit 1: Playing with Words</a:t>
            </a:r>
            <a:endParaRPr lang="en-US" sz="4400" dirty="0">
              <a:ln w="10541" cmpd="sng">
                <a:noFill/>
                <a:prstDash val="solid"/>
              </a:ln>
              <a:solidFill>
                <a:srgbClr val="7CBB42"/>
              </a:solidFill>
              <a:latin typeface="Century Gothic"/>
              <a:cs typeface="Century Gothic"/>
            </a:endParaRPr>
          </a:p>
        </p:txBody>
      </p:sp>
    </p:spTree>
    <p:extLst>
      <p:ext uri="{BB962C8B-B14F-4D97-AF65-F5344CB8AC3E}">
        <p14:creationId xmlns:p14="http://schemas.microsoft.com/office/powerpoint/2010/main" val="13916726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3294" y="622804"/>
            <a:ext cx="8701106" cy="769441"/>
          </a:xfrm>
          <a:prstGeom prst="rect">
            <a:avLst/>
          </a:prstGeom>
        </p:spPr>
        <p:txBody>
          <a:bodyPr wrap="square">
            <a:spAutoFit/>
          </a:bodyPr>
          <a:lstStyle/>
          <a:p>
            <a:pPr algn="ctr"/>
            <a:r>
              <a:rPr lang="en-US" sz="4400" dirty="0" smtClean="0">
                <a:ln w="10541" cmpd="sng">
                  <a:noFill/>
                  <a:prstDash val="solid"/>
                </a:ln>
                <a:solidFill>
                  <a:schemeClr val="accent4"/>
                </a:solidFill>
                <a:latin typeface="Century Gothic"/>
                <a:cs typeface="Century Gothic"/>
              </a:rPr>
              <a:t>(3) Idioms</a:t>
            </a:r>
            <a:endParaRPr lang="en-US" sz="4400" dirty="0">
              <a:ln w="10541" cmpd="sng">
                <a:noFill/>
                <a:prstDash val="solid"/>
              </a:ln>
              <a:solidFill>
                <a:schemeClr val="accent4"/>
              </a:solidFill>
              <a:latin typeface="Century Gothic"/>
              <a:cs typeface="Century Gothic"/>
            </a:endParaRPr>
          </a:p>
        </p:txBody>
      </p:sp>
      <p:pic>
        <p:nvPicPr>
          <p:cNvPr id="2" name="Picture 1"/>
          <p:cNvPicPr>
            <a:picLocks noChangeAspect="1"/>
          </p:cNvPicPr>
          <p:nvPr/>
        </p:nvPicPr>
        <p:blipFill>
          <a:blip r:embed="rId2"/>
          <a:stretch>
            <a:fillRect/>
          </a:stretch>
        </p:blipFill>
        <p:spPr>
          <a:xfrm>
            <a:off x="4415691" y="3087076"/>
            <a:ext cx="3135923" cy="3135923"/>
          </a:xfrm>
          <a:prstGeom prst="rect">
            <a:avLst/>
          </a:prstGeom>
        </p:spPr>
      </p:pic>
      <p:sp>
        <p:nvSpPr>
          <p:cNvPr id="7" name="Rectangle 6"/>
          <p:cNvSpPr/>
          <p:nvPr/>
        </p:nvSpPr>
        <p:spPr>
          <a:xfrm>
            <a:off x="1273246" y="2774244"/>
            <a:ext cx="3761155" cy="1077218"/>
          </a:xfrm>
          <a:prstGeom prst="rect">
            <a:avLst/>
          </a:prstGeom>
        </p:spPr>
        <p:txBody>
          <a:bodyPr wrap="square">
            <a:spAutoFit/>
          </a:bodyPr>
          <a:lstStyle/>
          <a:p>
            <a:pPr algn="ctr"/>
            <a:r>
              <a:rPr lang="en-US" sz="3200" dirty="0" smtClean="0">
                <a:ln w="10541" cmpd="sng">
                  <a:noFill/>
                  <a:prstDash val="solid"/>
                </a:ln>
                <a:solidFill>
                  <a:schemeClr val="accent2"/>
                </a:solidFill>
                <a:latin typeface="Century Gothic"/>
                <a:cs typeface="Century Gothic"/>
              </a:rPr>
              <a:t>I’m free as </a:t>
            </a:r>
          </a:p>
          <a:p>
            <a:pPr algn="ctr"/>
            <a:r>
              <a:rPr lang="en-US" sz="3200" dirty="0" smtClean="0">
                <a:ln w="10541" cmpd="sng">
                  <a:noFill/>
                  <a:prstDash val="solid"/>
                </a:ln>
                <a:solidFill>
                  <a:schemeClr val="accent2"/>
                </a:solidFill>
                <a:latin typeface="Century Gothic"/>
                <a:cs typeface="Century Gothic"/>
              </a:rPr>
              <a:t>a bird!</a:t>
            </a:r>
            <a:endParaRPr lang="en-US" sz="3200" dirty="0">
              <a:ln w="10541" cmpd="sng">
                <a:noFill/>
                <a:prstDash val="solid"/>
              </a:ln>
              <a:solidFill>
                <a:schemeClr val="accent2"/>
              </a:solidFill>
              <a:latin typeface="Century Gothic"/>
              <a:cs typeface="Century Gothic"/>
            </a:endParaRPr>
          </a:p>
        </p:txBody>
      </p:sp>
      <p:sp>
        <p:nvSpPr>
          <p:cNvPr id="4" name="Oval Callout 3"/>
          <p:cNvSpPr/>
          <p:nvPr/>
        </p:nvSpPr>
        <p:spPr>
          <a:xfrm>
            <a:off x="1903913" y="2229556"/>
            <a:ext cx="2511778" cy="2120464"/>
          </a:xfrm>
          <a:prstGeom prst="wedgeEllipseCallout">
            <a:avLst>
              <a:gd name="adj1" fmla="val 51983"/>
              <a:gd name="adj2" fmla="val 44853"/>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89772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1863" y="1358774"/>
            <a:ext cx="8026693" cy="2677656"/>
          </a:xfrm>
          <a:prstGeom prst="rect">
            <a:avLst/>
          </a:prstGeom>
        </p:spPr>
        <p:txBody>
          <a:bodyPr wrap="square">
            <a:spAutoFit/>
          </a:bodyPr>
          <a:lstStyle/>
          <a:p>
            <a:r>
              <a:rPr lang="en-US" sz="2400" i="1" dirty="0" smtClean="0">
                <a:latin typeface="Century Gothic"/>
                <a:cs typeface="Century Gothic"/>
              </a:rPr>
              <a:t>Students will: </a:t>
            </a:r>
          </a:p>
          <a:p>
            <a:r>
              <a:rPr lang="en-US" sz="2400" dirty="0" smtClean="0">
                <a:latin typeface="Century Gothic"/>
                <a:cs typeface="Century Gothic"/>
              </a:rPr>
              <a:t> 	</a:t>
            </a:r>
          </a:p>
          <a:p>
            <a:r>
              <a:rPr lang="en-US" sz="2400" dirty="0">
                <a:latin typeface="Century Gothic"/>
                <a:cs typeface="Century Gothic"/>
              </a:rPr>
              <a:t>	</a:t>
            </a:r>
            <a:r>
              <a:rPr lang="en-US" sz="2400" dirty="0" smtClean="0">
                <a:latin typeface="Century Gothic"/>
                <a:cs typeface="Century Gothic"/>
              </a:rPr>
              <a:t>-Analyze common idioms of the English language 	and learn of their history.</a:t>
            </a:r>
          </a:p>
          <a:p>
            <a:endParaRPr lang="en-US" sz="2400" dirty="0" smtClean="0">
              <a:latin typeface="Century Gothic"/>
              <a:cs typeface="Century Gothic"/>
            </a:endParaRPr>
          </a:p>
          <a:p>
            <a:r>
              <a:rPr lang="en-US" sz="2400" dirty="0">
                <a:latin typeface="Century Gothic"/>
                <a:cs typeface="Century Gothic"/>
              </a:rPr>
              <a:t>	</a:t>
            </a:r>
            <a:r>
              <a:rPr lang="en-US" sz="2400" dirty="0" smtClean="0">
                <a:latin typeface="Century Gothic"/>
                <a:cs typeface="Century Gothic"/>
              </a:rPr>
              <a:t>-Interpret idiomatic expressions from other 	languages.</a:t>
            </a:r>
            <a:endParaRPr lang="en-US" sz="2400" dirty="0">
              <a:latin typeface="Century Gothic"/>
              <a:cs typeface="Century Gothic"/>
            </a:endParaRPr>
          </a:p>
        </p:txBody>
      </p:sp>
      <p:sp>
        <p:nvSpPr>
          <p:cNvPr id="12" name="Rectangle 11"/>
          <p:cNvSpPr/>
          <p:nvPr/>
        </p:nvSpPr>
        <p:spPr>
          <a:xfrm>
            <a:off x="531863" y="478811"/>
            <a:ext cx="8467131" cy="584776"/>
          </a:xfrm>
          <a:prstGeom prst="rect">
            <a:avLst/>
          </a:prstGeom>
        </p:spPr>
        <p:txBody>
          <a:bodyPr wrap="square">
            <a:spAutoFit/>
          </a:bodyPr>
          <a:lstStyle/>
          <a:p>
            <a:r>
              <a:rPr lang="en-US" sz="3200" dirty="0" smtClean="0">
                <a:ln w="10541" cmpd="sng">
                  <a:noFill/>
                  <a:prstDash val="solid"/>
                </a:ln>
                <a:solidFill>
                  <a:srgbClr val="E05C36"/>
                </a:solidFill>
                <a:latin typeface="Century Gothic"/>
                <a:cs typeface="Century Gothic"/>
              </a:rPr>
              <a:t>Objectives </a:t>
            </a:r>
            <a:r>
              <a:rPr lang="en-US" sz="3200" dirty="0" smtClean="0">
                <a:solidFill>
                  <a:srgbClr val="E05C36"/>
                </a:solidFill>
                <a:latin typeface="Century Gothic"/>
                <a:cs typeface="Century Gothic"/>
              </a:rPr>
              <a:t>(7) Idioms</a:t>
            </a:r>
            <a:endParaRPr lang="en-US" sz="3200" dirty="0">
              <a:solidFill>
                <a:srgbClr val="E05C36"/>
              </a:solidFill>
              <a:latin typeface="Century Gothic"/>
              <a:cs typeface="Century Gothic"/>
            </a:endParaRPr>
          </a:p>
        </p:txBody>
      </p:sp>
    </p:spTree>
    <p:extLst>
      <p:ext uri="{BB962C8B-B14F-4D97-AF65-F5344CB8AC3E}">
        <p14:creationId xmlns:p14="http://schemas.microsoft.com/office/powerpoint/2010/main" val="29484877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5412" y="1316440"/>
            <a:ext cx="8026693" cy="3785652"/>
          </a:xfrm>
          <a:prstGeom prst="rect">
            <a:avLst/>
          </a:prstGeom>
        </p:spPr>
        <p:txBody>
          <a:bodyPr wrap="square">
            <a:spAutoFit/>
          </a:bodyPr>
          <a:lstStyle/>
          <a:p>
            <a:r>
              <a:rPr lang="en-US" sz="2400" dirty="0">
                <a:latin typeface="Century Gothic"/>
                <a:cs typeface="Century Gothic"/>
              </a:rPr>
              <a:t>Today’s Walking Classroom podcast focuses on idioms.  Idioms are groups of words that, when said together, have an understood meaning that is different from what the words actually mean.  For example, “to be on the moon” doesn’t actually mean that a person is on the moon, it is an idiom that people say when someone is very distracted.  All languages have idioms, and sometimes it can be difficult for people who are learning a new language to understand the meanings behind them.</a:t>
            </a:r>
          </a:p>
        </p:txBody>
      </p:sp>
      <p:sp>
        <p:nvSpPr>
          <p:cNvPr id="12" name="Rectangle 11"/>
          <p:cNvSpPr/>
          <p:nvPr/>
        </p:nvSpPr>
        <p:spPr>
          <a:xfrm>
            <a:off x="475412" y="422366"/>
            <a:ext cx="8467131" cy="584776"/>
          </a:xfrm>
          <a:prstGeom prst="rect">
            <a:avLst/>
          </a:prstGeom>
        </p:spPr>
        <p:txBody>
          <a:bodyPr wrap="square">
            <a:spAutoFit/>
          </a:bodyPr>
          <a:lstStyle/>
          <a:p>
            <a:r>
              <a:rPr lang="en-US" sz="3200" dirty="0" smtClean="0">
                <a:ln w="10541" cmpd="sng">
                  <a:noFill/>
                  <a:prstDash val="solid"/>
                </a:ln>
                <a:solidFill>
                  <a:srgbClr val="E05C36"/>
                </a:solidFill>
                <a:latin typeface="Century Gothic"/>
                <a:cs typeface="Century Gothic"/>
              </a:rPr>
              <a:t>Synopsis </a:t>
            </a:r>
            <a:r>
              <a:rPr lang="en-US" sz="3200" dirty="0" smtClean="0">
                <a:solidFill>
                  <a:srgbClr val="E05C36"/>
                </a:solidFill>
                <a:latin typeface="Century Gothic"/>
                <a:cs typeface="Century Gothic"/>
              </a:rPr>
              <a:t>(7) Idioms</a:t>
            </a:r>
            <a:endParaRPr lang="en-US" sz="3200" dirty="0">
              <a:solidFill>
                <a:srgbClr val="E05C36"/>
              </a:solidFill>
              <a:latin typeface="Century Gothic"/>
              <a:cs typeface="Century Gothic"/>
            </a:endParaRPr>
          </a:p>
        </p:txBody>
      </p:sp>
    </p:spTree>
    <p:extLst>
      <p:ext uri="{BB962C8B-B14F-4D97-AF65-F5344CB8AC3E}">
        <p14:creationId xmlns:p14="http://schemas.microsoft.com/office/powerpoint/2010/main" val="6970290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6004" y="1230276"/>
            <a:ext cx="8596924" cy="5386089"/>
          </a:xfrm>
          <a:prstGeom prst="rect">
            <a:avLst/>
          </a:prstGeom>
        </p:spPr>
        <p:txBody>
          <a:bodyPr wrap="square">
            <a:spAutoFit/>
          </a:bodyPr>
          <a:lstStyle/>
          <a:p>
            <a:r>
              <a:rPr lang="en-US" sz="2400" u="sng" dirty="0" smtClean="0">
                <a:latin typeface="Century Gothic"/>
                <a:cs typeface="Century Gothic"/>
              </a:rPr>
              <a:t>familiarity</a:t>
            </a:r>
            <a:r>
              <a:rPr lang="en-US" sz="2400" dirty="0" smtClean="0">
                <a:latin typeface="Century Gothic"/>
                <a:cs typeface="Century Gothic"/>
              </a:rPr>
              <a:t> (noun): knowledge of, to be familiar with someone or something</a:t>
            </a:r>
            <a:endParaRPr lang="en-US" sz="2400" i="1" dirty="0" smtClean="0">
              <a:latin typeface="Century Gothic"/>
              <a:cs typeface="Century Gothic"/>
            </a:endParaRPr>
          </a:p>
          <a:p>
            <a:r>
              <a:rPr lang="en-US" sz="2400" i="1" dirty="0" smtClean="0">
                <a:latin typeface="Century Gothic"/>
                <a:cs typeface="Century Gothic"/>
              </a:rPr>
              <a:t>	</a:t>
            </a:r>
          </a:p>
          <a:p>
            <a:r>
              <a:rPr lang="en-US" sz="2400" dirty="0">
                <a:latin typeface="Century Gothic"/>
                <a:cs typeface="Century Gothic"/>
              </a:rPr>
              <a:t>	</a:t>
            </a:r>
            <a:r>
              <a:rPr lang="en-US" sz="2400" dirty="0" smtClean="0">
                <a:latin typeface="Century Gothic"/>
                <a:cs typeface="Century Gothic"/>
              </a:rPr>
              <a:t>I had no </a:t>
            </a:r>
            <a:r>
              <a:rPr lang="en-US" sz="2400" dirty="0" smtClean="0">
                <a:solidFill>
                  <a:srgbClr val="E05C36"/>
                </a:solidFill>
                <a:latin typeface="Century Gothic"/>
                <a:cs typeface="Century Gothic"/>
              </a:rPr>
              <a:t>familiarity </a:t>
            </a:r>
            <a:r>
              <a:rPr lang="en-US" sz="2400" dirty="0" smtClean="0">
                <a:latin typeface="Century Gothic"/>
                <a:cs typeface="Century Gothic"/>
              </a:rPr>
              <a:t>with the game of Cricket, so I 		was unable to tell which team was winning or by</a:t>
            </a:r>
            <a:r>
              <a:rPr lang="en-US" sz="2400" dirty="0">
                <a:latin typeface="Century Gothic"/>
                <a:cs typeface="Century Gothic"/>
              </a:rPr>
              <a:t> </a:t>
            </a:r>
            <a:r>
              <a:rPr lang="en-US" sz="2400" dirty="0" smtClean="0">
                <a:latin typeface="Century Gothic"/>
                <a:cs typeface="Century Gothic"/>
              </a:rPr>
              <a:t>	how much. </a:t>
            </a:r>
          </a:p>
          <a:p>
            <a:endParaRPr lang="en-US" sz="2400" i="1" dirty="0">
              <a:latin typeface="Century Gothic"/>
              <a:cs typeface="Century Gothic"/>
            </a:endParaRPr>
          </a:p>
          <a:p>
            <a:r>
              <a:rPr lang="en-US" sz="2400" u="sng" dirty="0" smtClean="0">
                <a:latin typeface="Century Gothic"/>
                <a:cs typeface="Century Gothic"/>
              </a:rPr>
              <a:t>originated</a:t>
            </a:r>
            <a:r>
              <a:rPr lang="en-US" sz="2400" dirty="0" smtClean="0">
                <a:latin typeface="Century Gothic"/>
                <a:cs typeface="Century Gothic"/>
              </a:rPr>
              <a:t> (verb): the time frame or place when something began</a:t>
            </a:r>
          </a:p>
          <a:p>
            <a:r>
              <a:rPr lang="en-US" sz="2400" i="1" dirty="0">
                <a:latin typeface="Century Gothic"/>
                <a:cs typeface="Century Gothic"/>
              </a:rPr>
              <a:t>	</a:t>
            </a:r>
            <a:endParaRPr lang="en-US" sz="2400" i="1" dirty="0" smtClean="0">
              <a:latin typeface="Century Gothic"/>
              <a:cs typeface="Century Gothic"/>
            </a:endParaRPr>
          </a:p>
          <a:p>
            <a:r>
              <a:rPr lang="en-US" sz="2400" dirty="0">
                <a:latin typeface="Century Gothic"/>
                <a:cs typeface="Century Gothic"/>
              </a:rPr>
              <a:t>	</a:t>
            </a:r>
            <a:r>
              <a:rPr lang="en-US" sz="2400" dirty="0" smtClean="0">
                <a:latin typeface="Century Gothic"/>
                <a:cs typeface="Century Gothic"/>
              </a:rPr>
              <a:t>Although it is a modern-day American favorite, the 	fairy tale “Little Red Riding Hood” </a:t>
            </a:r>
            <a:r>
              <a:rPr lang="en-US" sz="2400" b="1" dirty="0" smtClean="0">
                <a:solidFill>
                  <a:srgbClr val="E05C36"/>
                </a:solidFill>
                <a:latin typeface="Century Gothic"/>
                <a:cs typeface="Century Gothic"/>
              </a:rPr>
              <a:t>originated</a:t>
            </a:r>
            <a:r>
              <a:rPr lang="en-US" sz="2400" dirty="0" smtClean="0">
                <a:solidFill>
                  <a:srgbClr val="E05C36"/>
                </a:solidFill>
                <a:latin typeface="Century Gothic"/>
                <a:cs typeface="Century Gothic"/>
              </a:rPr>
              <a:t> </a:t>
            </a:r>
            <a:r>
              <a:rPr lang="en-US" sz="2400" dirty="0" smtClean="0">
                <a:latin typeface="Century Gothic"/>
                <a:cs typeface="Century Gothic"/>
              </a:rPr>
              <a:t>in 	Europe more than 400 years ago.</a:t>
            </a:r>
            <a:endParaRPr lang="en-US" sz="2800" dirty="0" smtClean="0">
              <a:latin typeface="Century Gothic"/>
              <a:cs typeface="Century Gothic"/>
            </a:endParaRPr>
          </a:p>
          <a:p>
            <a:endParaRPr lang="en-US" sz="2800" i="1" dirty="0">
              <a:latin typeface="Century Gothic"/>
              <a:cs typeface="Century Gothic"/>
            </a:endParaRPr>
          </a:p>
        </p:txBody>
      </p:sp>
      <p:sp>
        <p:nvSpPr>
          <p:cNvPr id="10" name="Rectangle 9"/>
          <p:cNvSpPr/>
          <p:nvPr/>
        </p:nvSpPr>
        <p:spPr>
          <a:xfrm>
            <a:off x="566004" y="393270"/>
            <a:ext cx="7995612" cy="584776"/>
          </a:xfrm>
          <a:prstGeom prst="rect">
            <a:avLst/>
          </a:prstGeom>
        </p:spPr>
        <p:txBody>
          <a:bodyPr wrap="square">
            <a:spAutoFit/>
          </a:bodyPr>
          <a:lstStyle/>
          <a:p>
            <a:r>
              <a:rPr lang="en-US" sz="3200" dirty="0" smtClean="0">
                <a:ln w="10541" cmpd="sng">
                  <a:noFill/>
                  <a:prstDash val="solid"/>
                </a:ln>
                <a:solidFill>
                  <a:srgbClr val="E05C36"/>
                </a:solidFill>
                <a:latin typeface="Century Gothic"/>
                <a:cs typeface="Century Gothic"/>
              </a:rPr>
              <a:t>Vocab </a:t>
            </a:r>
            <a:r>
              <a:rPr lang="en-US" sz="3200" dirty="0" smtClean="0">
                <a:solidFill>
                  <a:srgbClr val="E05C36"/>
                </a:solidFill>
                <a:latin typeface="Century Gothic"/>
                <a:cs typeface="Century Gothic"/>
              </a:rPr>
              <a:t>(7) Idioms</a:t>
            </a:r>
            <a:endParaRPr lang="en-US" sz="3200" dirty="0">
              <a:ln w="10541" cmpd="sng">
                <a:noFill/>
                <a:prstDash val="solid"/>
              </a:ln>
              <a:solidFill>
                <a:srgbClr val="E05C36"/>
              </a:solidFill>
              <a:latin typeface="Century Gothic"/>
              <a:cs typeface="Century Gothic"/>
            </a:endParaRPr>
          </a:p>
        </p:txBody>
      </p:sp>
    </p:spTree>
    <p:extLst>
      <p:ext uri="{BB962C8B-B14F-4D97-AF65-F5344CB8AC3E}">
        <p14:creationId xmlns:p14="http://schemas.microsoft.com/office/powerpoint/2010/main" val="21765081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210" y="478751"/>
            <a:ext cx="8471680" cy="584776"/>
          </a:xfrm>
          <a:prstGeom prst="rect">
            <a:avLst/>
          </a:prstGeom>
        </p:spPr>
        <p:txBody>
          <a:bodyPr wrap="square">
            <a:spAutoFit/>
          </a:bodyPr>
          <a:lstStyle/>
          <a:p>
            <a:r>
              <a:rPr lang="en-US" sz="3200" dirty="0" smtClean="0">
                <a:ln w="10541" cmpd="sng">
                  <a:noFill/>
                  <a:prstDash val="solid"/>
                </a:ln>
                <a:solidFill>
                  <a:srgbClr val="DF5C36"/>
                </a:solidFill>
                <a:latin typeface="Century Gothic"/>
                <a:cs typeface="Century Gothic"/>
              </a:rPr>
              <a:t>Recap </a:t>
            </a:r>
            <a:r>
              <a:rPr lang="en-US" sz="3200" dirty="0" smtClean="0">
                <a:solidFill>
                  <a:srgbClr val="DF5C36"/>
                </a:solidFill>
                <a:latin typeface="Century Gothic"/>
                <a:cs typeface="Century Gothic"/>
              </a:rPr>
              <a:t>(7) Idioms</a:t>
            </a:r>
            <a:endParaRPr lang="en-US" sz="3200" dirty="0">
              <a:solidFill>
                <a:srgbClr val="DF5C36"/>
              </a:solidFill>
              <a:latin typeface="Century Gothic"/>
              <a:cs typeface="Century Gothic"/>
            </a:endParaRPr>
          </a:p>
        </p:txBody>
      </p:sp>
      <p:sp>
        <p:nvSpPr>
          <p:cNvPr id="3" name="Rectangle 2"/>
          <p:cNvSpPr/>
          <p:nvPr/>
        </p:nvSpPr>
        <p:spPr>
          <a:xfrm>
            <a:off x="531210" y="1231310"/>
            <a:ext cx="8280637" cy="4893647"/>
          </a:xfrm>
          <a:prstGeom prst="rect">
            <a:avLst/>
          </a:prstGeom>
        </p:spPr>
        <p:txBody>
          <a:bodyPr wrap="square">
            <a:spAutoFit/>
          </a:bodyPr>
          <a:lstStyle/>
          <a:p>
            <a:pPr marL="285750" indent="-285750">
              <a:buFont typeface="Arial"/>
              <a:buChar char="•"/>
            </a:pPr>
            <a:r>
              <a:rPr lang="en-US" sz="2400" dirty="0" smtClean="0">
                <a:latin typeface="Century Gothic"/>
                <a:cs typeface="Century Gothic"/>
              </a:rPr>
              <a:t>An idiom is a group of words whose literal meaning is different than the actually meaning of the expression.</a:t>
            </a:r>
          </a:p>
          <a:p>
            <a:r>
              <a:rPr lang="en-US" sz="2400" dirty="0" smtClean="0">
                <a:latin typeface="Century Gothic"/>
                <a:cs typeface="Century Gothic"/>
              </a:rPr>
              <a:t> </a:t>
            </a:r>
          </a:p>
          <a:p>
            <a:pPr marL="285750" indent="-285750">
              <a:buFont typeface="Arial"/>
              <a:buChar char="•"/>
            </a:pPr>
            <a:r>
              <a:rPr lang="en-US" sz="2400" dirty="0" smtClean="0">
                <a:latin typeface="Century Gothic"/>
                <a:cs typeface="Century Gothic"/>
              </a:rPr>
              <a:t>The origins of many idioms can be traced to an event or custom, but the origin of many idioms is unknown.</a:t>
            </a:r>
          </a:p>
          <a:p>
            <a:r>
              <a:rPr lang="en-US" sz="2400" dirty="0" smtClean="0">
                <a:latin typeface="Century Gothic"/>
                <a:cs typeface="Century Gothic"/>
              </a:rPr>
              <a:t> </a:t>
            </a:r>
          </a:p>
          <a:p>
            <a:pPr marL="285750" indent="-285750">
              <a:buFont typeface="Arial"/>
              <a:buChar char="•"/>
            </a:pPr>
            <a:r>
              <a:rPr lang="en-US" sz="2400" dirty="0" smtClean="0">
                <a:latin typeface="Century Gothic"/>
                <a:cs typeface="Century Gothic"/>
              </a:rPr>
              <a:t>Most language have their own idioms is unknown. </a:t>
            </a:r>
          </a:p>
          <a:p>
            <a:endParaRPr lang="en-US" sz="2400" dirty="0" smtClean="0">
              <a:latin typeface="Century Gothic"/>
              <a:cs typeface="Century Gothic"/>
            </a:endParaRPr>
          </a:p>
          <a:p>
            <a:pPr marL="285750" indent="-285750">
              <a:buFont typeface="Arial"/>
              <a:buChar char="•"/>
            </a:pPr>
            <a:r>
              <a:rPr lang="en-US" sz="2400" dirty="0" smtClean="0">
                <a:latin typeface="Century Gothic"/>
                <a:cs typeface="Century Gothic"/>
              </a:rPr>
              <a:t>Most languages have their own idioms, and an unfamiliarity with the language can lead to misunderstandings of intended meanings. </a:t>
            </a:r>
          </a:p>
        </p:txBody>
      </p:sp>
    </p:spTree>
    <p:extLst>
      <p:ext uri="{BB962C8B-B14F-4D97-AF65-F5344CB8AC3E}">
        <p14:creationId xmlns:p14="http://schemas.microsoft.com/office/powerpoint/2010/main" val="30647341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65466"/>
      </a:dk2>
      <a:lt2>
        <a:srgbClr val="468E01"/>
      </a:lt2>
      <a:accent1>
        <a:srgbClr val="56BB42"/>
      </a:accent1>
      <a:accent2>
        <a:srgbClr val="03847C"/>
      </a:accent2>
      <a:accent3>
        <a:srgbClr val="EBAB29"/>
      </a:accent3>
      <a:accent4>
        <a:srgbClr val="E05C36"/>
      </a:accent4>
      <a:accent5>
        <a:srgbClr val="7CBB42"/>
      </a:accent5>
      <a:accent6>
        <a:srgbClr val="884D6B"/>
      </a:accent6>
      <a:hlink>
        <a:srgbClr val="07081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13546</TotalTime>
  <Words>257</Words>
  <Application>Microsoft Macintosh PowerPoint</Application>
  <PresentationFormat>On-screen Show (4:3)</PresentationFormat>
  <Paragraphs>31</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The Walking Classroom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Kalie Norton</dc:creator>
  <cp:lastModifiedBy>Kalie Norton</cp:lastModifiedBy>
  <cp:revision>438</cp:revision>
  <dcterms:created xsi:type="dcterms:W3CDTF">2014-08-06T18:51:47Z</dcterms:created>
  <dcterms:modified xsi:type="dcterms:W3CDTF">2016-08-26T19:49:54Z</dcterms:modified>
</cp:coreProperties>
</file>